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70" r:id="rId2"/>
    <p:sldId id="371" r:id="rId3"/>
    <p:sldId id="351" r:id="rId4"/>
    <p:sldId id="343" r:id="rId5"/>
    <p:sldId id="333" r:id="rId6"/>
    <p:sldId id="349" r:id="rId7"/>
    <p:sldId id="350" r:id="rId8"/>
    <p:sldId id="335" r:id="rId9"/>
    <p:sldId id="363" r:id="rId10"/>
    <p:sldId id="327" r:id="rId11"/>
    <p:sldId id="359" r:id="rId12"/>
    <p:sldId id="360" r:id="rId13"/>
    <p:sldId id="378" r:id="rId14"/>
    <p:sldId id="377" r:id="rId15"/>
    <p:sldId id="372" r:id="rId16"/>
    <p:sldId id="416" r:id="rId17"/>
    <p:sldId id="282" r:id="rId18"/>
    <p:sldId id="381" r:id="rId19"/>
    <p:sldId id="419" r:id="rId20"/>
    <p:sldId id="384" r:id="rId21"/>
    <p:sldId id="385" r:id="rId22"/>
    <p:sldId id="386" r:id="rId23"/>
    <p:sldId id="409" r:id="rId24"/>
    <p:sldId id="410" r:id="rId25"/>
    <p:sldId id="401" r:id="rId26"/>
    <p:sldId id="417" r:id="rId27"/>
    <p:sldId id="418" r:id="rId28"/>
    <p:sldId id="402" r:id="rId29"/>
    <p:sldId id="391" r:id="rId30"/>
    <p:sldId id="388" r:id="rId31"/>
    <p:sldId id="413" r:id="rId32"/>
    <p:sldId id="374" r:id="rId33"/>
    <p:sldId id="358" r:id="rId34"/>
    <p:sldId id="316" r:id="rId35"/>
    <p:sldId id="389" r:id="rId36"/>
    <p:sldId id="390" r:id="rId37"/>
    <p:sldId id="392" r:id="rId38"/>
    <p:sldId id="415" r:id="rId39"/>
    <p:sldId id="393" r:id="rId40"/>
    <p:sldId id="397" r:id="rId41"/>
    <p:sldId id="396" r:id="rId42"/>
    <p:sldId id="414" r:id="rId43"/>
    <p:sldId id="4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1419" autoAdjust="0"/>
  </p:normalViewPr>
  <p:slideViewPr>
    <p:cSldViewPr snapToGrid="0" snapToObjects="1">
      <p:cViewPr>
        <p:scale>
          <a:sx n="114" d="100"/>
          <a:sy n="114" d="100"/>
        </p:scale>
        <p:origin x="-1384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</a:t>
            </a:r>
            <a:r>
              <a:rPr lang="en-US" baseline="0" dirty="0" smtClean="0"/>
              <a:t> intro to SDN: this is a tech talk tomorrow at a startup that’s going to be adopting our system. They’re actually building production controllers, so the expectation is that they know this stuff. To anyone here who doesn’t know it: 15 second intro to SDN.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You’re welcome to interrupt me throughout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this is very small</a:t>
            </a:r>
          </a:p>
          <a:p>
            <a:endParaRPr lang="en-US" dirty="0" smtClean="0"/>
          </a:p>
          <a:p>
            <a:r>
              <a:rPr lang="en-US" dirty="0" smtClean="0"/>
              <a:t>Other tricks: </a:t>
            </a:r>
          </a:p>
          <a:p>
            <a:r>
              <a:rPr lang="en-US" dirty="0" smtClean="0"/>
              <a:t>  - multiplexed</a:t>
            </a:r>
            <a:r>
              <a:rPr lang="en-US" baseline="0" dirty="0" smtClean="0"/>
              <a:t> sockets</a:t>
            </a:r>
          </a:p>
          <a:p>
            <a:r>
              <a:rPr lang="en-US" baseline="0" dirty="0" smtClean="0"/>
              <a:t> - override </a:t>
            </a:r>
            <a:r>
              <a:rPr lang="en-US" baseline="0" dirty="0" err="1" smtClean="0"/>
              <a:t>gettimeofday</a:t>
            </a:r>
            <a:r>
              <a:rPr lang="en-US" baseline="0" dirty="0" smtClean="0"/>
              <a:t> and rand</a:t>
            </a:r>
          </a:p>
          <a:p>
            <a:r>
              <a:rPr lang="en-US" baseline="0" dirty="0" smtClean="0"/>
              <a:t>  - interpose on logging library</a:t>
            </a:r>
          </a:p>
          <a:p>
            <a:r>
              <a:rPr lang="en-US" baseline="0" dirty="0" smtClean="0"/>
              <a:t>  - interpose on intra-controller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issue is not complexity, it’s running in parallel overnight.</a:t>
            </a:r>
            <a:r>
              <a:rPr lang="en-US" baseline="0" dirty="0" smtClean="0"/>
              <a:t> Reduce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time at all costs!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Optimizations: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 can be parallelized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take periodic snapshots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Causal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what kinds of bugs these</a:t>
            </a:r>
            <a:r>
              <a:rPr lang="en-US" baseline="0" dirty="0" smtClean="0"/>
              <a:t> might be: loop, </a:t>
            </a:r>
            <a:r>
              <a:rPr lang="en-US" baseline="0" dirty="0" err="1" smtClean="0"/>
              <a:t>blackhole</a:t>
            </a:r>
            <a:r>
              <a:rPr lang="en-US" baseline="0" dirty="0" smtClean="0"/>
              <a:t>, breach of tenant isolation.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what I saw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Nicira</a:t>
            </a:r>
            <a:r>
              <a:rPr lang="en-US" baseline="0" dirty="0" smtClean="0"/>
              <a:t> and Google, the most common way to troubleshoot these problems is for a human to analyze log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Rob </a:t>
            </a:r>
            <a:r>
              <a:rPr lang="en-US" baseline="0" dirty="0" err="1" smtClean="0"/>
              <a:t>Vaterlaus</a:t>
            </a:r>
            <a:r>
              <a:rPr lang="en-US" baseline="0" dirty="0" smtClean="0"/>
              <a:t> in the room?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6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Right now the cuts we make are based on time. But you could imagine doing this slicing based on nodes in the topology, or combinations of types of events.</a:t>
            </a:r>
            <a:endParaRPr lang="en-US" dirty="0" smtClean="0"/>
          </a:p>
          <a:p>
            <a:r>
              <a:rPr lang="en-US" dirty="0" smtClean="0"/>
              <a:t>If an</a:t>
            </a:r>
            <a:r>
              <a:rPr lang="en-US" baseline="0" dirty="0" smtClean="0"/>
              <a:t>y of you are aware of the work, this technique is called delta debugging.</a:t>
            </a:r>
          </a:p>
          <a:p>
            <a:r>
              <a:rPr lang="en-US" dirty="0" smtClean="0"/>
              <a:t>When</a:t>
            </a:r>
            <a:r>
              <a:rPr lang="en-US" baseline="0" dirty="0" smtClean="0"/>
              <a:t> you apply delta debugging to a distributed system rather than a single program, you run into some challenges.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22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you’re given a subsequence, you want to make sure you replay the bug, if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We’re going to perform this replay by using the same infrastructure  generate fuzz tests, and (ii) replay the resultant system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were a company with a QA </a:t>
            </a:r>
            <a:r>
              <a:rPr lang="en-US" baseline="0" dirty="0" err="1" smtClean="0"/>
              <a:t>testbed</a:t>
            </a:r>
            <a:r>
              <a:rPr lang="en-US" baseline="0" dirty="0" smtClean="0"/>
              <a:t>, you would just need to add interposition. We built our own, since no </a:t>
            </a:r>
            <a:r>
              <a:rPr lang="en-US" baseline="0" smtClean="0"/>
              <a:t>open source </a:t>
            </a:r>
            <a:r>
              <a:rPr lang="en-US" baseline="0" dirty="0" smtClean="0"/>
              <a:t>were available for SDN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Troubleshooting SDN Control </a:t>
            </a:r>
            <a:r>
              <a:rPr lang="en-US" dirty="0"/>
              <a:t>S</a:t>
            </a:r>
            <a:r>
              <a:rPr lang="en-US" dirty="0" smtClean="0"/>
              <a:t>oftware with Minimal Causal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pPr algn="ctr"/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</a:t>
            </a:r>
            <a:r>
              <a:rPr lang="en-US" dirty="0" err="1" smtClean="0"/>
              <a:t>Barath</a:t>
            </a:r>
            <a:r>
              <a:rPr lang="en-US" dirty="0" smtClean="0"/>
              <a:t> </a:t>
            </a:r>
            <a:r>
              <a:rPr lang="en-US" dirty="0" err="1" smtClean="0"/>
              <a:t>Raghavan</a:t>
            </a:r>
            <a:r>
              <a:rPr lang="en-US" dirty="0" smtClean="0"/>
              <a:t>, Andrew Or, Jefferson Lai, Eugene Huang, </a:t>
            </a:r>
            <a:r>
              <a:rPr lang="en-US" dirty="0" err="1" smtClean="0"/>
              <a:t>Zhi</a:t>
            </a:r>
            <a:r>
              <a:rPr lang="en-US" dirty="0" smtClean="0"/>
              <a:t> Liu, Ahmed El-</a:t>
            </a:r>
            <a:r>
              <a:rPr lang="en-US" dirty="0" err="1" smtClean="0"/>
              <a:t>Hassany</a:t>
            </a:r>
            <a:r>
              <a:rPr lang="en-US" dirty="0" smtClean="0"/>
              <a:t>, Sam Whitlock, </a:t>
            </a:r>
            <a:r>
              <a:rPr lang="en-US" dirty="0" err="1" smtClean="0"/>
              <a:t>Hrishikesh</a:t>
            </a:r>
            <a:r>
              <a:rPr lang="en-US" dirty="0" smtClean="0"/>
              <a:t> B. </a:t>
            </a:r>
            <a:r>
              <a:rPr lang="en-US" dirty="0" err="1" smtClean="0"/>
              <a:t>Acharya</a:t>
            </a:r>
            <a:r>
              <a:rPr lang="en-US" dirty="0" smtClean="0"/>
              <a:t>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53" y="446486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23" y="44648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48" y="575415"/>
            <a:ext cx="1447463" cy="11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4"/>
    </mc:Choice>
    <mc:Fallback xmlns="">
      <p:transition xmlns:p14="http://schemas.microsoft.com/office/powerpoint/2010/main" spd="slow" advTm="1814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Donut 71"/>
          <p:cNvSpPr/>
          <p:nvPr/>
        </p:nvSpPr>
        <p:spPr>
          <a:xfrm>
            <a:off x="2001390" y="2668613"/>
            <a:ext cx="1151521" cy="713943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Multiply 72"/>
          <p:cNvSpPr/>
          <p:nvPr/>
        </p:nvSpPr>
        <p:spPr>
          <a:xfrm>
            <a:off x="2318898" y="266640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resolved!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467395" y="308750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4103526">
            <a:off x="3173999" y="4268769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667707" y="3030052"/>
            <a:ext cx="5520950" cy="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14"/>
    </mc:Choice>
    <mc:Fallback xmlns="">
      <p:transition xmlns:p14="http://schemas.microsoft.com/office/powerpoint/2010/main" spd="slow" advTm="280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363545" y="5413228"/>
            <a:ext cx="1324240" cy="697181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16425" y="440379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3" name="TextBox 2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653583" y="2075373"/>
            <a:ext cx="548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Both are necessary conditions!</a:t>
            </a:r>
            <a:endParaRPr lang="en-US" sz="2800" dirty="0"/>
          </a:p>
        </p:txBody>
      </p:sp>
      <p:sp>
        <p:nvSpPr>
          <p:cNvPr id="72" name="Donut 71"/>
          <p:cNvSpPr/>
          <p:nvPr/>
        </p:nvSpPr>
        <p:spPr>
          <a:xfrm>
            <a:off x="1767488" y="2598593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1350939" y="543550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2"/>
    </mc:Choice>
    <mc:Fallback xmlns="">
      <p:transition xmlns:p14="http://schemas.microsoft.com/office/powerpoint/2010/main" spd="slow" advTm="103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8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6"/>
    </mc:Choice>
    <mc:Fallback xmlns="">
      <p:transition xmlns:p14="http://schemas.microsoft.com/office/powerpoint/2010/main" spd="slow" advTm="110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Delta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8"/>
    </mc:Choice>
    <mc:Fallback xmlns="">
      <p:transition xmlns:p14="http://schemas.microsoft.com/office/powerpoint/2010/main" spd="slow" advTm="157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38" y="2283679"/>
            <a:ext cx="8791262" cy="382669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3600" dirty="0" smtClean="0"/>
              <a:t>Must </a:t>
            </a:r>
            <a:r>
              <a:rPr lang="en-US" sz="3600" dirty="0" smtClean="0"/>
              <a:t>carefully control </a:t>
            </a:r>
            <a:r>
              <a:rPr lang="en-US" sz="3600" dirty="0" smtClean="0"/>
              <a:t>timing of </a:t>
            </a:r>
            <a:r>
              <a:rPr lang="en-US" sz="3600" dirty="0" smtClean="0"/>
              <a:t>input events, </a:t>
            </a:r>
            <a:r>
              <a:rPr lang="en-US" sz="3600" dirty="0" smtClean="0"/>
              <a:t>despite</a:t>
            </a:r>
          </a:p>
          <a:p>
            <a:pPr lvl="1">
              <a:buFont typeface="Arial"/>
              <a:buChar char="•"/>
            </a:pPr>
            <a:r>
              <a:rPr lang="en-US" sz="3600" dirty="0"/>
              <a:t>M</a:t>
            </a:r>
            <a:r>
              <a:rPr lang="en-US" sz="3600" dirty="0" smtClean="0"/>
              <a:t>odified history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Asynchrony</a:t>
            </a:r>
          </a:p>
          <a:p>
            <a:pPr lvl="1">
              <a:buFont typeface="Arial"/>
              <a:buChar char="•"/>
            </a:pPr>
            <a:r>
              <a:rPr lang="en-US" sz="3600" dirty="0" smtClean="0"/>
              <a:t>Non-</a:t>
            </a:r>
            <a:r>
              <a:rPr lang="en-US" sz="3600" dirty="0" smtClean="0"/>
              <a:t>determinism</a:t>
            </a:r>
          </a:p>
          <a:p>
            <a:pPr>
              <a:buFont typeface="Arial"/>
              <a:buChar char="•"/>
            </a:pPr>
            <a:r>
              <a:rPr lang="en-US" sz="3600" dirty="0" smtClean="0"/>
              <a:t>Without assuming </a:t>
            </a:r>
            <a:r>
              <a:rPr lang="en-US" sz="3600" dirty="0" smtClean="0"/>
              <a:t>language or instrumentation of control software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942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 Infrastructure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9" y="2175497"/>
            <a:ext cx="7720733" cy="4738203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848194" y="6071245"/>
            <a:ext cx="3062307" cy="656558"/>
          </a:xfrm>
          <a:prstGeom prst="roundRect">
            <a:avLst/>
          </a:prstGeom>
          <a:ln>
            <a:noFill/>
          </a:ln>
          <a:effectLst>
            <a:softEdge rad="1270000"/>
          </a:effectLst>
          <a:scene3d>
            <a:camera prst="obliqueTopRight"/>
            <a:lightRig rig="threePt" dir="tl"/>
          </a:scene3d>
          <a:sp3d>
            <a:bevelT w="0" h="635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8"/>
    </mc:Choice>
    <mc:Fallback xmlns="">
      <p:transition xmlns:p14="http://schemas.microsoft.com/office/powerpoint/2010/main" spd="slow" advTm="928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49358" y="4345236"/>
            <a:ext cx="576870" cy="1434791"/>
            <a:chOff x="3386661" y="4289576"/>
            <a:chExt cx="576870" cy="14347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927901" y="4748336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7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7035890" y="2901203"/>
            <a:ext cx="1638062" cy="3002943"/>
            <a:chOff x="7341938" y="2250259"/>
            <a:chExt cx="1638062" cy="4107064"/>
          </a:xfrm>
        </p:grpSpPr>
        <p:sp>
          <p:nvSpPr>
            <p:cNvPr id="75" name="TextBox 74"/>
            <p:cNvSpPr txBox="1"/>
            <p:nvPr/>
          </p:nvSpPr>
          <p:spPr>
            <a:xfrm>
              <a:off x="7397314" y="5084188"/>
              <a:ext cx="1582686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</a:rPr>
                <a:t>Blackhole</a:t>
              </a:r>
              <a:r>
                <a:rPr lang="en-US" dirty="0" smtClean="0">
                  <a:solidFill>
                    <a:srgbClr val="FF0000"/>
                  </a:solidFill>
                </a:rPr>
                <a:t> persists!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7341938" y="2250259"/>
              <a:ext cx="66847" cy="4099483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41938" y="2250259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408785" y="6357323"/>
              <a:ext cx="545911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 Pruned Inputs is Hard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29568" y="3024482"/>
            <a:ext cx="597855" cy="1429932"/>
            <a:chOff x="1129568" y="3024482"/>
            <a:chExt cx="5978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3663" y="3557361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98942" cy="1348658"/>
            <a:chOff x="1738563" y="3087501"/>
            <a:chExt cx="498942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16409" y="3594838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59619" y="3030052"/>
            <a:ext cx="520152" cy="1401085"/>
            <a:chOff x="4359619" y="3030052"/>
            <a:chExt cx="520152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223714" y="3448634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0582" y="3087501"/>
            <a:ext cx="903201" cy="2730005"/>
            <a:chOff x="2160582" y="3087501"/>
            <a:chExt cx="903201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701822" y="4835300"/>
              <a:ext cx="125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587259" y="2141278"/>
            <a:ext cx="9547862" cy="599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Must consider </a:t>
            </a:r>
            <a:r>
              <a:rPr lang="en-US" sz="3200" dirty="0" smtClean="0">
                <a:solidFill>
                  <a:srgbClr val="0000FF"/>
                </a:solidFill>
              </a:rPr>
              <a:t>internal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events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97314" y="4924700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Blackhole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avoided!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063783" y="3080061"/>
            <a:ext cx="1051442" cy="262974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4103526">
            <a:off x="2747020" y="4328316"/>
            <a:ext cx="2103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New Routing Table!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505379" y="3024482"/>
            <a:ext cx="4683278" cy="55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42251" y="2673148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3357699" y="2991062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0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8"/>
    </mc:Choice>
    <mc:Fallback xmlns="">
      <p:transition xmlns:p14="http://schemas.microsoft.com/office/powerpoint/2010/main" spd="slow" advTm="24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=4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=5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=12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17414" y="4864226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=13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344099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Alters Internal Events!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858778" y="3024482"/>
            <a:ext cx="868645" cy="1429932"/>
            <a:chOff x="858778" y="3024482"/>
            <a:chExt cx="86864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752058" y="3434249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705176" cy="1348658"/>
            <a:chOff x="1738563" y="3087501"/>
            <a:chExt cx="705176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752243" y="3451572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3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84276" y="3030052"/>
            <a:ext cx="695495" cy="1401085"/>
            <a:chOff x="4184276" y="3030052"/>
            <a:chExt cx="69549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7180803">
              <a:off x="4077556" y="3325523"/>
              <a:ext cx="79821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Seq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4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1981107" y="3087501"/>
            <a:ext cx="1082676" cy="2730005"/>
            <a:chOff x="1981107" y="3087501"/>
            <a:chExt cx="1082676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645458" y="4710567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00FF"/>
                  </a:solidFill>
                </a:rPr>
                <a:t>port_status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11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223538" y="4440025"/>
            <a:ext cx="522273" cy="1351142"/>
            <a:chOff x="3988489" y="4444084"/>
            <a:chExt cx="522273" cy="1351142"/>
          </a:xfrm>
        </p:grpSpPr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457557" y="4333097"/>
            <a:ext cx="768671" cy="1446930"/>
            <a:chOff x="3194860" y="4277437"/>
            <a:chExt cx="768671" cy="1446930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2859211" y="4613086"/>
              <a:ext cx="12560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0000FF"/>
                  </a:solidFill>
                </a:rPr>
                <a:t>p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ort_status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err="1">
                  <a:solidFill>
                    <a:srgbClr val="0000FF"/>
                  </a:solidFill>
                </a:rPr>
                <a:t>x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id</a:t>
              </a:r>
              <a:r>
                <a:rPr lang="en-US" sz="1600" dirty="0" smtClean="0">
                  <a:solidFill>
                    <a:srgbClr val="0000FF"/>
                  </a:solidFill>
                </a:rPr>
                <a:t>=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12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>
            <a:off x="3655265" y="5710136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63783" y="3067025"/>
            <a:ext cx="427197" cy="2713002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950311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Sequence Numbers Differ!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2711" y="398082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104011" y="577844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Timeout</a:t>
            </a:r>
          </a:p>
        </p:txBody>
      </p:sp>
      <p:sp>
        <p:nvSpPr>
          <p:cNvPr id="74" name="TextBox 73"/>
          <p:cNvSpPr txBox="1"/>
          <p:nvPr/>
        </p:nvSpPr>
        <p:spPr>
          <a:xfrm rot="4319925">
            <a:off x="4252463" y="4860167"/>
            <a:ext cx="62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ACK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6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Equivalence Classes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85" y="2680963"/>
            <a:ext cx="7137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Mask Over Extraneous Fields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4987"/>
            <a:ext cx="9144000" cy="21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3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2527499" y="20935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Earlier Input..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341486" y="3030052"/>
            <a:ext cx="538285" cy="1401085"/>
            <a:chOff x="4341486" y="3030052"/>
            <a:chExt cx="538285" cy="1401085"/>
          </a:xfrm>
        </p:grpSpPr>
        <p:cxnSp>
          <p:nvCxnSpPr>
            <p:cNvPr id="29" name="Straight Connector 28"/>
            <p:cNvCxnSpPr>
              <a:stCxn id="48" idx="4"/>
            </p:cNvCxnSpPr>
            <p:nvPr/>
          </p:nvCxnSpPr>
          <p:spPr>
            <a:xfrm flipV="1">
              <a:off x="4528897" y="3030052"/>
              <a:ext cx="350874" cy="1401085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786502">
              <a:off x="4205581" y="3571662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455057" y="4330878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/>
          <p:cNvCxnSpPr>
            <a:stCxn id="71" idx="6"/>
          </p:cNvCxnSpPr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12051" y="2662007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45825" y="5752217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167251" y="3087501"/>
            <a:ext cx="896532" cy="2730005"/>
            <a:chOff x="2167251" y="3087501"/>
            <a:chExt cx="896532" cy="273000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2303110" y="3087501"/>
              <a:ext cx="760673" cy="263129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 rot="17137503">
              <a:off x="1958610" y="481347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2212051" y="571724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963531" y="4435651"/>
            <a:ext cx="543871" cy="1351142"/>
            <a:chOff x="3988489" y="4444084"/>
            <a:chExt cx="543871" cy="1351142"/>
          </a:xfrm>
        </p:grpSpPr>
        <p:sp>
          <p:nvSpPr>
            <p:cNvPr id="67" name="TextBox 66"/>
            <p:cNvSpPr txBox="1"/>
            <p:nvPr/>
          </p:nvSpPr>
          <p:spPr>
            <a:xfrm rot="4319925">
              <a:off x="4050838" y="4830807"/>
              <a:ext cx="62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ACK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9" name="Straight Connector 68"/>
            <p:cNvCxnSpPr>
              <a:endCxn id="70" idx="0"/>
            </p:cNvCxnSpPr>
            <p:nvPr/>
          </p:nvCxnSpPr>
          <p:spPr>
            <a:xfrm>
              <a:off x="3988489" y="4444084"/>
              <a:ext cx="448433" cy="1250883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63082" y="5694967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86888" y="4343825"/>
            <a:ext cx="576643" cy="1380542"/>
            <a:chOff x="3386888" y="4343825"/>
            <a:chExt cx="576643" cy="1380542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508906" y="4426101"/>
              <a:ext cx="306945" cy="1298266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815851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 rot="17086332">
              <a:off x="3178247" y="4728047"/>
              <a:ext cx="755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Notify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4924" y="3096891"/>
            <a:ext cx="541829" cy="2699292"/>
            <a:chOff x="3063783" y="3087501"/>
            <a:chExt cx="541829" cy="2699292"/>
          </a:xfrm>
        </p:grpSpPr>
        <p:sp>
          <p:nvSpPr>
            <p:cNvPr id="60" name="Oval 59"/>
            <p:cNvSpPr/>
            <p:nvPr/>
          </p:nvSpPr>
          <p:spPr>
            <a:xfrm>
              <a:off x="3457932" y="5686534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endCxn id="60" idx="1"/>
            </p:cNvCxnSpPr>
            <p:nvPr/>
          </p:nvCxnSpPr>
          <p:spPr>
            <a:xfrm>
              <a:off x="3063783" y="3087501"/>
              <a:ext cx="415776" cy="26137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879771" y="3087501"/>
            <a:ext cx="3308886" cy="1685623"/>
            <a:chOff x="4879771" y="3087501"/>
            <a:chExt cx="3308886" cy="168562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879771" y="3087501"/>
              <a:ext cx="1336923" cy="1309202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290534" y="4396705"/>
              <a:ext cx="1898123" cy="7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116425" y="4403792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142854" y="434382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ontent Placeholder 2"/>
          <p:cNvSpPr>
            <a:spLocks noGrp="1"/>
          </p:cNvSpPr>
          <p:nvPr>
            <p:ph idx="1"/>
          </p:nvPr>
        </p:nvSpPr>
        <p:spPr>
          <a:xfrm>
            <a:off x="1298844" y="2093541"/>
            <a:ext cx="6644134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Some Events </a:t>
            </a:r>
            <a:r>
              <a:rPr lang="en-US" sz="3200" dirty="0"/>
              <a:t>N</a:t>
            </a:r>
            <a:r>
              <a:rPr lang="en-US" sz="3200" dirty="0" smtClean="0"/>
              <a:t>o </a:t>
            </a:r>
            <a:r>
              <a:rPr lang="en-US" sz="3200" dirty="0"/>
              <a:t>L</a:t>
            </a:r>
            <a:r>
              <a:rPr lang="en-US" sz="3200" dirty="0" smtClean="0"/>
              <a:t>onger </a:t>
            </a:r>
            <a:r>
              <a:rPr lang="en-US" sz="3200" dirty="0"/>
              <a:t>A</a:t>
            </a:r>
            <a:r>
              <a:rPr lang="en-US" sz="3200" dirty="0" smtClean="0"/>
              <a:t>ppear</a:t>
            </a:r>
            <a:endParaRPr lang="en-US" sz="3200" dirty="0"/>
          </a:p>
        </p:txBody>
      </p:sp>
      <p:sp>
        <p:nvSpPr>
          <p:cNvPr id="74" name="Donut 73"/>
          <p:cNvSpPr/>
          <p:nvPr/>
        </p:nvSpPr>
        <p:spPr>
          <a:xfrm>
            <a:off x="934960" y="3281108"/>
            <a:ext cx="1832214" cy="116724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9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883"/>
    </mc:Choice>
    <mc:Fallback xmlns="">
      <p:transition xmlns:p14="http://schemas.microsoft.com/office/powerpoint/2010/main" spd="slow" advTm="1738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Solution: Peek ahead</a:t>
            </a:r>
            <a:endParaRPr lang="en-US" dirty="0"/>
          </a:p>
        </p:txBody>
      </p:sp>
      <p:pic>
        <p:nvPicPr>
          <p:cNvPr id="7" name="Picture 6" descr="pee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3" y="2165828"/>
            <a:ext cx="11349197" cy="448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7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2917435" y="2081641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Prune Input..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5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Alters Internal Events!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32546" y="3030052"/>
            <a:ext cx="7055303" cy="3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0290" y="303041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4867" y="4404527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134768" y="3024482"/>
            <a:ext cx="592655" cy="1429932"/>
            <a:chOff x="1134768" y="3024482"/>
            <a:chExt cx="592655" cy="1429932"/>
          </a:xfrm>
        </p:grpSpPr>
        <p:cxnSp>
          <p:nvCxnSpPr>
            <p:cNvPr id="33" name="Straight Connector 32"/>
            <p:cNvCxnSpPr>
              <a:endCxn id="35" idx="4"/>
            </p:cNvCxnSpPr>
            <p:nvPr/>
          </p:nvCxnSpPr>
          <p:spPr>
            <a:xfrm flipV="1">
              <a:off x="1225004" y="3124741"/>
              <a:ext cx="428579" cy="1271964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7347222">
              <a:off x="998863" y="3572545"/>
              <a:ext cx="61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Ping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79743" y="3024482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51164" y="4354155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38563" y="3087501"/>
            <a:ext cx="465625" cy="1348658"/>
            <a:chOff x="1738563" y="3087501"/>
            <a:chExt cx="465625" cy="1348658"/>
          </a:xfrm>
        </p:grpSpPr>
        <p:sp>
          <p:nvSpPr>
            <p:cNvPr id="17" name="TextBox 16"/>
            <p:cNvSpPr txBox="1"/>
            <p:nvPr/>
          </p:nvSpPr>
          <p:spPr>
            <a:xfrm rot="4604264">
              <a:off x="1683092" y="3614494"/>
              <a:ext cx="703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Pong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37" name="Straight Connector 36"/>
            <p:cNvCxnSpPr>
              <a:endCxn id="38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Oval 64"/>
          <p:cNvSpPr/>
          <p:nvPr/>
        </p:nvSpPr>
        <p:spPr>
          <a:xfrm>
            <a:off x="1951825" y="5710136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546" y="575221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527499" y="2979921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9" name="Straight Connector 38"/>
          <p:cNvCxnSpPr>
            <a:endCxn id="51" idx="0"/>
          </p:cNvCxnSpPr>
          <p:nvPr/>
        </p:nvCxnSpPr>
        <p:spPr>
          <a:xfrm>
            <a:off x="4463186" y="3060156"/>
            <a:ext cx="527995" cy="1283669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3859441">
            <a:off x="4722415" y="349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12051" y="3042116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675179" y="3030051"/>
            <a:ext cx="5267799" cy="5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65021" y="4396705"/>
            <a:ext cx="3123636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94147" y="4418983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917341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1754016" y="5394142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738563" y="2105060"/>
            <a:ext cx="9547862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Unexpected Events Appear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5827617" y="4441523"/>
            <a:ext cx="477534" cy="1348658"/>
            <a:chOff x="1738563" y="3087501"/>
            <a:chExt cx="477534" cy="1348658"/>
          </a:xfrm>
        </p:grpSpPr>
        <p:sp>
          <p:nvSpPr>
            <p:cNvPr id="57" name="TextBox 56"/>
            <p:cNvSpPr txBox="1"/>
            <p:nvPr/>
          </p:nvSpPr>
          <p:spPr>
            <a:xfrm rot="4559498">
              <a:off x="1722652" y="3548734"/>
              <a:ext cx="648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LLDP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58" name="Straight Connector 57"/>
            <p:cNvCxnSpPr>
              <a:endCxn id="59" idx="0"/>
            </p:cNvCxnSpPr>
            <p:nvPr/>
          </p:nvCxnSpPr>
          <p:spPr>
            <a:xfrm>
              <a:off x="1738563" y="3087501"/>
              <a:ext cx="287102" cy="1248399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951825" y="4335900"/>
              <a:ext cx="147680" cy="10025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9"/>
          <p:cNvSpPr/>
          <p:nvPr/>
        </p:nvSpPr>
        <p:spPr>
          <a:xfrm>
            <a:off x="5757426" y="434549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>
            <a:off x="5065021" y="4165041"/>
            <a:ext cx="1843772" cy="1700874"/>
          </a:xfrm>
          <a:prstGeom prst="donut">
            <a:avLst>
              <a:gd name="adj" fmla="val 197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5"/>
    </mc:Choice>
    <mc:Fallback xmlns="">
      <p:transition xmlns:p14="http://schemas.microsoft.com/office/powerpoint/2010/main" spd="slow" advTm="97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unexpected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 smtClean="0"/>
              <a:t>Heuristic: </a:t>
            </a:r>
          </a:p>
          <a:p>
            <a:pPr marL="0" indent="0">
              <a:buNone/>
            </a:pPr>
            <a:r>
              <a:rPr lang="en-US" sz="6000" dirty="0"/>
              <a:t>A</a:t>
            </a:r>
            <a:r>
              <a:rPr lang="en-US" sz="6000" dirty="0" smtClean="0"/>
              <a:t>llow unexpected events through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4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425544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700" dirty="0" smtClean="0"/>
              <a:t>Replay multiple times per subsequence</a:t>
            </a:r>
          </a:p>
          <a:p>
            <a:pPr>
              <a:buFont typeface="Arial"/>
              <a:buChar char="•"/>
            </a:pPr>
            <a:r>
              <a:rPr lang="en-US" sz="2700" dirty="0" smtClean="0"/>
              <a:t>Probability of not finding bug modeled by:</a:t>
            </a:r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endParaRPr lang="en-US" sz="2700" dirty="0"/>
          </a:p>
          <a:p>
            <a:pPr>
              <a:buFont typeface="Arial"/>
              <a:buChar char="•"/>
            </a:pPr>
            <a:r>
              <a:rPr lang="en-US" sz="2700" dirty="0" smtClean="0"/>
              <a:t>Optionally </a:t>
            </a:r>
            <a:r>
              <a:rPr lang="en-US" sz="2700" dirty="0" smtClean="0"/>
              <a:t>override </a:t>
            </a:r>
            <a:r>
              <a:rPr lang="en-US" sz="2700" dirty="0" err="1" smtClean="0"/>
              <a:t>gettimeofday</a:t>
            </a:r>
            <a:r>
              <a:rPr lang="en-US" sz="2700" dirty="0" smtClean="0"/>
              <a:t>(), multiplex sockets, interpose on logging statements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331132"/>
              </p:ext>
            </p:extLst>
          </p:nvPr>
        </p:nvGraphicFramePr>
        <p:xfrm>
          <a:off x="1761764" y="3691431"/>
          <a:ext cx="65786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4" imgW="6578600" imgH="1168400" progId="Equation.3">
                  <p:embed/>
                </p:oleObj>
              </mc:Choice>
              <mc:Fallback>
                <p:oleObj name="Equation" r:id="rId4" imgW="65786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1764" y="3691431"/>
                        <a:ext cx="65786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674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6783" y="2317100"/>
            <a:ext cx="8791262" cy="4216588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4000" dirty="0" smtClean="0"/>
              <a:t>Loops, </a:t>
            </a:r>
            <a:r>
              <a:rPr lang="en-US" sz="4000" dirty="0" err="1" smtClean="0"/>
              <a:t>Blackholes</a:t>
            </a:r>
            <a:r>
              <a:rPr lang="en-US" sz="4000" dirty="0" smtClean="0"/>
              <a:t>, etc. found in: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Unit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Integration tests</a:t>
            </a:r>
          </a:p>
          <a:p>
            <a:pPr lvl="1">
              <a:buFont typeface="Arial"/>
              <a:buChar char="•"/>
            </a:pPr>
            <a:r>
              <a:rPr lang="en-US" sz="3800" dirty="0" smtClean="0"/>
              <a:t>Software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3800" dirty="0" smtClean="0"/>
              <a:t>Hardware QA </a:t>
            </a:r>
            <a:r>
              <a:rPr lang="en-US" sz="3800" dirty="0" err="1" smtClean="0"/>
              <a:t>testbeds</a:t>
            </a:r>
            <a:endParaRPr lang="en-US" sz="3800" dirty="0" smtClean="0"/>
          </a:p>
          <a:p>
            <a:pPr lvl="1">
              <a:buFont typeface="Arial"/>
              <a:buChar char="•"/>
            </a:pPr>
            <a:r>
              <a:rPr lang="en-US" sz="4000" dirty="0" smtClean="0"/>
              <a:t>Production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4"/>
    </mc:Choice>
    <mc:Fallback xmlns="">
      <p:transition xmlns:p14="http://schemas.microsoft.com/office/powerpoint/2010/main" spd="slow" advTm="483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9" name="Picture 8" descr="results_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140"/>
            <a:ext cx="9154271" cy="45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6840"/>
            <a:ext cx="9144000" cy="4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3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Goal: isolate minimal causal sequences</a:t>
            </a:r>
            <a:endParaRPr lang="en-US" sz="2800" dirty="0"/>
          </a:p>
          <a:p>
            <a:pPr>
              <a:buFont typeface="Arial"/>
              <a:buChar char="•"/>
            </a:pPr>
            <a:r>
              <a:rPr lang="en-US" sz="2800" dirty="0" smtClean="0"/>
              <a:t>We built a real system (21K+ lines of Python) that works on real controllers (Floodlight, NOX, POX, Frenetic, ONOS) including one proprietary controller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552928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638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23"/>
            <a:ext cx="9144000" cy="50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15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67728"/>
              </p:ext>
            </p:extLst>
          </p:nvPr>
        </p:nvGraphicFramePr>
        <p:xfrm>
          <a:off x="643859" y="2355029"/>
          <a:ext cx="8001580" cy="38164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00790"/>
                <a:gridCol w="4000790"/>
              </a:tblGrid>
              <a:tr h="855729"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Best Case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400" dirty="0" smtClean="0"/>
                        <a:t>Worst Case</a:t>
                      </a:r>
                      <a:endParaRPr lang="en-US" sz="4400" dirty="0"/>
                    </a:p>
                  </a:txBody>
                  <a:tcPr/>
                </a:tc>
              </a:tr>
              <a:tr h="2960746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US" sz="3200" dirty="0" smtClean="0"/>
                        <a:t>Delta</a:t>
                      </a:r>
                      <a:r>
                        <a:rPr lang="en-US" sz="3200" baseline="0" dirty="0" smtClean="0"/>
                        <a:t> Debugging:       (log 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baseline="0" dirty="0" smtClean="0"/>
                        <a:t>Total:    (</a:t>
                      </a:r>
                      <a:r>
                        <a:rPr lang="en-US" sz="3200" baseline="0" dirty="0" err="1" smtClean="0"/>
                        <a:t>nlog</a:t>
                      </a:r>
                      <a:r>
                        <a:rPr lang="en-US" sz="3200" baseline="0" dirty="0" smtClean="0"/>
                        <a:t> n)</a:t>
                      </a:r>
                      <a:endParaRPr lang="en-US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Delta Debugging: O(n) replays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Each replay: O(n) events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3200" dirty="0" smtClean="0"/>
                        <a:t>Total: O(n</a:t>
                      </a:r>
                      <a:r>
                        <a:rPr lang="en-US" sz="3200" baseline="30000" dirty="0" smtClean="0"/>
                        <a:t>2</a:t>
                      </a:r>
                      <a:r>
                        <a:rPr lang="en-US" sz="3200" baseline="0" dirty="0" smtClean="0"/>
                        <a:t>)</a:t>
                      </a:r>
                      <a:endParaRPr lang="en-US" sz="32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602" y="5168912"/>
            <a:ext cx="644051" cy="644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7" y="3694887"/>
            <a:ext cx="644051" cy="64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Delta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73835"/>
            <a:ext cx="9738675" cy="32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With Non-determinism</a:t>
            </a:r>
            <a:endParaRPr lang="en-US" dirty="0"/>
          </a:p>
        </p:txBody>
      </p:sp>
      <p:pic>
        <p:nvPicPr>
          <p:cNvPr id="4" name="Picture 3" descr="non_determin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1" y="2595834"/>
            <a:ext cx="6154739" cy="4128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972" y="2118873"/>
            <a:ext cx="8534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Results for synthetic multithreading bug in Floodlight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42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</a:t>
            </a:r>
            <a:r>
              <a:rPr lang="en-US" dirty="0" err="1" smtClean="0"/>
              <a:t>Minimality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9581"/>
            <a:ext cx="9144000" cy="200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3" y="2212262"/>
            <a:ext cx="9144000" cy="18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Human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10"/>
    </mc:Choice>
    <mc:Fallback xmlns="">
      <p:transition xmlns:p14="http://schemas.microsoft.com/office/powerpoint/2010/main" spd="slow" advTm="135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Forensic Analysis of Production Logs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Logs need to capture causality: </a:t>
            </a:r>
            <a:r>
              <a:rPr lang="en-US" dirty="0" err="1" smtClean="0"/>
              <a:t>Lamport</a:t>
            </a:r>
            <a:r>
              <a:rPr lang="en-US" dirty="0" smtClean="0"/>
              <a:t> Clocks or accurate NTP</a:t>
            </a:r>
          </a:p>
          <a:p>
            <a:r>
              <a:rPr lang="en-US" dirty="0" smtClean="0"/>
              <a:t>Need clear mapping between input/internal events and simulated events</a:t>
            </a:r>
          </a:p>
          <a:p>
            <a:r>
              <a:rPr lang="en-US" dirty="0" smtClean="0"/>
              <a:t>Must remove redundantly logged events</a:t>
            </a:r>
          </a:p>
          <a:p>
            <a:r>
              <a:rPr lang="en-US" dirty="0" smtClean="0"/>
              <a:t>Might employ causally consistent snapshots to cope with length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9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Delta Debugging</a:t>
            </a:r>
          </a:p>
          <a:p>
            <a:pPr>
              <a:buFontTx/>
              <a:buChar char="-"/>
            </a:pPr>
            <a:r>
              <a:rPr lang="en-US" dirty="0" smtClean="0"/>
              <a:t>Program Flow Analysis</a:t>
            </a:r>
          </a:p>
          <a:p>
            <a:pPr>
              <a:buFontTx/>
              <a:buChar char="-"/>
            </a:pPr>
            <a:r>
              <a:rPr lang="en-US" dirty="0" smtClean="0"/>
              <a:t>Instrumentation (</a:t>
            </a:r>
            <a:r>
              <a:rPr lang="en-US" dirty="0"/>
              <a:t>T</a:t>
            </a:r>
            <a:r>
              <a:rPr lang="en-US" dirty="0" smtClean="0"/>
              <a:t>racing)</a:t>
            </a:r>
          </a:p>
          <a:p>
            <a:pPr>
              <a:buFontTx/>
              <a:buChar char="-"/>
            </a:pPr>
            <a:r>
              <a:rPr lang="en-US" dirty="0" smtClean="0"/>
              <a:t>Bug Detection (Invariant </a:t>
            </a:r>
            <a:r>
              <a:rPr lang="en-US" dirty="0"/>
              <a:t>C</a:t>
            </a:r>
            <a:r>
              <a:rPr lang="en-US" dirty="0" smtClean="0"/>
              <a:t>hecking, </a:t>
            </a:r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C</a:t>
            </a:r>
            <a:r>
              <a:rPr lang="en-US" dirty="0" smtClean="0"/>
              <a:t>hecking)</a:t>
            </a:r>
          </a:p>
          <a:p>
            <a:pPr>
              <a:buFontTx/>
              <a:buChar char="-"/>
            </a:pPr>
            <a:r>
              <a:rPr lang="en-US" dirty="0" smtClean="0"/>
              <a:t>Replay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Root Cause Analysis</a:t>
            </a:r>
          </a:p>
        </p:txBody>
      </p:sp>
    </p:spTree>
    <p:extLst>
      <p:ext uri="{BB962C8B-B14F-4D97-AF65-F5344CB8AC3E}">
        <p14:creationId xmlns:p14="http://schemas.microsoft.com/office/powerpoint/2010/main" val="13820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Code to override </a:t>
            </a:r>
            <a:r>
              <a:rPr lang="en-US" sz="2800" dirty="0" err="1" smtClean="0"/>
              <a:t>gettimeofday</a:t>
            </a:r>
            <a:r>
              <a:rPr lang="en-US" sz="2800" dirty="0" smtClean="0"/>
              <a:t>(), interpose on logging statements, and multiplex sockets: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415 LOC for POX (Python)</a:t>
            </a:r>
          </a:p>
          <a:p>
            <a:pPr lvl="1"/>
            <a:r>
              <a:rPr lang="en-US" sz="2800" dirty="0" smtClean="0"/>
              <a:t>722 LOC for Floodlight (Java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improvements:</a:t>
            </a:r>
          </a:p>
          <a:p>
            <a:pPr lvl="1"/>
            <a:r>
              <a:rPr lang="en-US" dirty="0" smtClean="0"/>
              <a:t>Parallelize delta debugging</a:t>
            </a:r>
          </a:p>
          <a:p>
            <a:pPr lvl="1"/>
            <a:r>
              <a:rPr lang="en-US" dirty="0" smtClean="0"/>
              <a:t>Smarter delta debugging time splits</a:t>
            </a:r>
          </a:p>
          <a:p>
            <a:pPr lvl="1"/>
            <a:r>
              <a:rPr lang="en-US" dirty="0" smtClean="0"/>
              <a:t>Apply program flow analysis to further prune	</a:t>
            </a:r>
          </a:p>
          <a:p>
            <a:pPr lvl="1"/>
            <a:r>
              <a:rPr lang="en-US" dirty="0" smtClean="0"/>
              <a:t>Compress time (override </a:t>
            </a:r>
            <a:r>
              <a:rPr lang="en-US" dirty="0" err="1" smtClean="0"/>
              <a:t>gettimeofday</a:t>
            </a:r>
            <a:r>
              <a:rPr lang="en-US" dirty="0" smtClean="0"/>
              <a:t>)</a:t>
            </a:r>
          </a:p>
          <a:p>
            <a:pPr marL="349250" lvl="1" indent="0">
              <a:buNone/>
            </a:pPr>
            <a:endParaRPr lang="en-US" dirty="0" smtClean="0"/>
          </a:p>
          <a:p>
            <a:pPr marL="349250"/>
            <a:r>
              <a:rPr lang="en-US" dirty="0" smtClean="0"/>
              <a:t>Apply to other distributed systems</a:t>
            </a:r>
          </a:p>
          <a:p>
            <a:pPr marL="34925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29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1"/>
    </mc:Choice>
    <mc:Fallback xmlns="">
      <p:transition xmlns:p14="http://schemas.microsoft.com/office/powerpoint/2010/main" spd="slow" advTm="657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20" y="2183075"/>
            <a:ext cx="2705880" cy="1426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629" y="5040299"/>
            <a:ext cx="591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8.5 network error events / minute</a:t>
            </a:r>
            <a:r>
              <a:rPr lang="en-US" sz="2400" dirty="0" smtClean="0"/>
              <a:t> [2]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488" y="2183075"/>
            <a:ext cx="591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20,000 servers * 4 VMs / </a:t>
            </a:r>
            <a:r>
              <a:rPr lang="en-US" sz="2400" dirty="0" smtClean="0"/>
              <a:t>server </a:t>
            </a:r>
            <a:r>
              <a:rPr lang="en-US" sz="2400" dirty="0"/>
              <a:t>= 80,000 </a:t>
            </a:r>
            <a:r>
              <a:rPr lang="en-US" sz="2400" dirty="0" smtClean="0"/>
              <a:t>VMs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3628" y="3291669"/>
            <a:ext cx="7375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(6 migrations / day / VM) +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(</a:t>
            </a:r>
            <a:r>
              <a:rPr lang="en-US" sz="2400" dirty="0"/>
              <a:t>2 power </a:t>
            </a:r>
            <a:r>
              <a:rPr lang="en-US" sz="2400" dirty="0" err="1"/>
              <a:t>up|down</a:t>
            </a:r>
            <a:r>
              <a:rPr lang="en-US" sz="2400" dirty="0"/>
              <a:t> / day / VM) </a:t>
            </a:r>
            <a:r>
              <a:rPr lang="en-US" sz="2400" dirty="0" smtClean="0"/>
              <a:t>* </a:t>
            </a:r>
          </a:p>
          <a:p>
            <a:r>
              <a:rPr lang="en-US" sz="2400" dirty="0" smtClean="0"/>
              <a:t>    80,000 </a:t>
            </a:r>
            <a:r>
              <a:rPr lang="en-US" sz="2400" dirty="0"/>
              <a:t>VMs = 640,000 VM events / day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~</a:t>
            </a:r>
            <a:r>
              <a:rPr lang="en-US" sz="2400" dirty="0"/>
              <a:t>= </a:t>
            </a:r>
            <a:r>
              <a:rPr lang="en-US" sz="2400" b="1" dirty="0"/>
              <a:t>450 VM </a:t>
            </a:r>
            <a:r>
              <a:rPr lang="en-US" sz="2400" b="1" dirty="0" smtClean="0"/>
              <a:t>changes / </a:t>
            </a:r>
            <a:r>
              <a:rPr lang="en-US" sz="2400" b="1" dirty="0"/>
              <a:t>minute</a:t>
            </a:r>
            <a:r>
              <a:rPr lang="en-US" sz="2400" dirty="0"/>
              <a:t> </a:t>
            </a:r>
            <a:r>
              <a:rPr lang="en-US" sz="2400" dirty="0" smtClean="0"/>
              <a:t>[1]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60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events?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inputs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a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sequence of inputs that triggers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xmlns:p14="http://schemas.microsoft.com/office/powerpoint/2010/main" spd="slow" advTm="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Sequence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326202"/>
              </p:ext>
            </p:extLst>
          </p:nvPr>
        </p:nvGraphicFramePr>
        <p:xfrm>
          <a:off x="197044" y="2491159"/>
          <a:ext cx="8951495" cy="4366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Equation" r:id="rId3" imgW="1981200" imgH="850900" progId="Equation.3">
                  <p:embed/>
                </p:oleObj>
              </mc:Choice>
              <mc:Fallback>
                <p:oleObj name="Equation" r:id="rId3" imgW="1981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044" y="2491159"/>
                        <a:ext cx="8951495" cy="4366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4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2"/>
    </mc:Choice>
    <mc:Fallback xmlns="">
      <p:transition xmlns:p14="http://schemas.microsoft.com/office/powerpoint/2010/main" spd="slow" advTm="386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|0.6|16.1|26|8.1|36.3|6.9|0.7|11.8"/>
</p:tagLst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13089</TotalTime>
  <Words>1296</Words>
  <Application>Microsoft Macintosh PowerPoint</Application>
  <PresentationFormat>On-screen Show (4:3)</PresentationFormat>
  <Paragraphs>338</Paragraphs>
  <Slides>43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Perception</vt:lpstr>
      <vt:lpstr>Equation</vt:lpstr>
      <vt:lpstr>Troubleshooting SDN Control Software with Minimal Causal Sequences</vt:lpstr>
      <vt:lpstr>PowerPoint Presentation</vt:lpstr>
      <vt:lpstr>Something goes wrong!</vt:lpstr>
      <vt:lpstr>Best practice: Logs</vt:lpstr>
      <vt:lpstr>Best practice: Logs</vt:lpstr>
      <vt:lpstr>How many events?</vt:lpstr>
      <vt:lpstr>How many events?</vt:lpstr>
      <vt:lpstr>Our Goal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Minimal Causal Sequence</vt:lpstr>
      <vt:lpstr>Approach: Delta Debugging</vt:lpstr>
      <vt:lpstr>Challenges</vt:lpstr>
      <vt:lpstr>Replay Infrastructure</vt:lpstr>
      <vt:lpstr>Replaying Pruned Inputs is Hard</vt:lpstr>
      <vt:lpstr>Replaying Pruned Inputs is Hard</vt:lpstr>
      <vt:lpstr>Pruning Alters Internal Events!</vt:lpstr>
      <vt:lpstr>Pruning Alters Internal Events!</vt:lpstr>
      <vt:lpstr>Solution: Equivalence Classes</vt:lpstr>
      <vt:lpstr>Pruning Alters Internal Events!</vt:lpstr>
      <vt:lpstr>Pruning Alters Internal Events!</vt:lpstr>
      <vt:lpstr>Solution: Peek ahead</vt:lpstr>
      <vt:lpstr>Pruning Alters Internal Events!</vt:lpstr>
      <vt:lpstr>Pruning Alters Internal Events!</vt:lpstr>
      <vt:lpstr>Dealing with unexpected events</vt:lpstr>
      <vt:lpstr>Coping With Non-Determinism</vt:lpstr>
      <vt:lpstr>It Works!</vt:lpstr>
      <vt:lpstr>It Works!</vt:lpstr>
      <vt:lpstr>Summary</vt:lpstr>
      <vt:lpstr>References </vt:lpstr>
      <vt:lpstr>Backup</vt:lpstr>
      <vt:lpstr>Scalability</vt:lpstr>
      <vt:lpstr>Complexity</vt:lpstr>
      <vt:lpstr>Assumptions of Delta Debugging</vt:lpstr>
      <vt:lpstr>Coping With Non-determinism</vt:lpstr>
      <vt:lpstr>Local vs. Global Minimality</vt:lpstr>
      <vt:lpstr>Forensic Analysis of Production Logs </vt:lpstr>
      <vt:lpstr>Related Work</vt:lpstr>
      <vt:lpstr>Instrumentation Complexity </vt:lpstr>
      <vt:lpstr>Future Work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Colin Scott</cp:lastModifiedBy>
  <cp:revision>274</cp:revision>
  <cp:lastPrinted>2012-07-19T23:21:06Z</cp:lastPrinted>
  <dcterms:created xsi:type="dcterms:W3CDTF">2012-02-23T00:13:04Z</dcterms:created>
  <dcterms:modified xsi:type="dcterms:W3CDTF">2014-02-13T00:45:10Z</dcterms:modified>
</cp:coreProperties>
</file>